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Medium" charset="1" panose="02000000000000000000"/>
      <p:regular r:id="rId10"/>
    </p:embeddedFont>
    <p:embeddedFont>
      <p:font typeface="Poppins Medium Bold" charset="1" panose="02000000000000000000"/>
      <p:regular r:id="rId11"/>
    </p:embeddedFont>
    <p:embeddedFont>
      <p:font typeface="Nunito" charset="1" panose="00000000000000000000"/>
      <p:regular r:id="rId12"/>
    </p:embeddedFont>
    <p:embeddedFont>
      <p:font typeface="Nunito Bold" charset="1" panose="00000000000000000000"/>
      <p:regular r:id="rId13"/>
    </p:embeddedFont>
    <p:embeddedFont>
      <p:font typeface="Nunito Italics" charset="1" panose="00000000000000000000"/>
      <p:regular r:id="rId14"/>
    </p:embeddedFont>
    <p:embeddedFont>
      <p:font typeface="Nunito Bold Italics" charset="1" panose="00000000000000000000"/>
      <p:regular r:id="rId15"/>
    </p:embeddedFont>
    <p:embeddedFont>
      <p:font typeface="Nunito Extra-Light" charset="1" panose="00000000000000000000"/>
      <p:regular r:id="rId16"/>
    </p:embeddedFont>
    <p:embeddedFont>
      <p:font typeface="Nunito Extra-Light Italics" charset="1" panose="00000000000000000000"/>
      <p:regular r:id="rId17"/>
    </p:embeddedFont>
    <p:embeddedFont>
      <p:font typeface="Nunito Light" charset="1" panose="00000000000000000000"/>
      <p:regular r:id="rId18"/>
    </p:embeddedFont>
    <p:embeddedFont>
      <p:font typeface="Nunito Light Italics" charset="1" panose="00000000000000000000"/>
      <p:regular r:id="rId19"/>
    </p:embeddedFont>
    <p:embeddedFont>
      <p:font typeface="Nunito Medium" charset="1" panose="00000000000000000000"/>
      <p:regular r:id="rId20"/>
    </p:embeddedFont>
    <p:embeddedFont>
      <p:font typeface="Nunito Medium Italics" charset="1" panose="00000000000000000000"/>
      <p:regular r:id="rId21"/>
    </p:embeddedFont>
    <p:embeddedFont>
      <p:font typeface="Nunito Semi-Bold" charset="1" panose="00000000000000000000"/>
      <p:regular r:id="rId22"/>
    </p:embeddedFont>
    <p:embeddedFont>
      <p:font typeface="Nunito Semi-Bold Italics" charset="1" panose="00000000000000000000"/>
      <p:regular r:id="rId23"/>
    </p:embeddedFont>
    <p:embeddedFont>
      <p:font typeface="Nunito Ultra-Bold" charset="1" panose="00000000000000000000"/>
      <p:regular r:id="rId24"/>
    </p:embeddedFont>
    <p:embeddedFont>
      <p:font typeface="Nunito Ultra-Bold Italics" charset="1" panose="00000000000000000000"/>
      <p:regular r:id="rId25"/>
    </p:embeddedFont>
    <p:embeddedFont>
      <p:font typeface="Nunito Heavy" charset="1" panose="00000000000000000000"/>
      <p:regular r:id="rId26"/>
    </p:embeddedFont>
    <p:embeddedFont>
      <p:font typeface="Nunito Heavy Italics" charset="1" panose="000000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grpSp>
        <p:nvGrpSpPr>
          <p:cNvPr name="Group 3" id="3"/>
          <p:cNvGrpSpPr/>
          <p:nvPr/>
        </p:nvGrpSpPr>
        <p:grpSpPr>
          <a:xfrm rot="0">
            <a:off x="1538968" y="2036431"/>
            <a:ext cx="14999110" cy="6463149"/>
            <a:chOff x="0" y="0"/>
            <a:chExt cx="19998814" cy="8617532"/>
          </a:xfrm>
        </p:grpSpPr>
        <p:sp>
          <p:nvSpPr>
            <p:cNvPr name="TextBox 4" id="4"/>
            <p:cNvSpPr txBox="true"/>
            <p:nvPr/>
          </p:nvSpPr>
          <p:spPr>
            <a:xfrm rot="0">
              <a:off x="0" y="-9525"/>
              <a:ext cx="6507736" cy="619125"/>
            </a:xfrm>
            <a:prstGeom prst="rect">
              <a:avLst/>
            </a:prstGeom>
          </p:spPr>
          <p:txBody>
            <a:bodyPr anchor="t" rtlCol="false" tIns="0" lIns="0" bIns="0" rIns="0">
              <a:spAutoFit/>
            </a:bodyPr>
            <a:lstStyle/>
            <a:p>
              <a:pPr>
                <a:lnSpc>
                  <a:spcPts val="3600"/>
                </a:lnSpc>
              </a:pPr>
              <a:r>
                <a:rPr lang="en-US" sz="3000">
                  <a:solidFill>
                    <a:srgbClr val="10B5BF"/>
                  </a:solidFill>
                  <a:latin typeface="Poppins Medium"/>
                </a:rPr>
                <a:t>BSmart.netlify.app</a:t>
              </a:r>
            </a:p>
          </p:txBody>
        </p:sp>
        <p:sp>
          <p:nvSpPr>
            <p:cNvPr name="TextBox 5" id="5"/>
            <p:cNvSpPr txBox="true"/>
            <p:nvPr/>
          </p:nvSpPr>
          <p:spPr>
            <a:xfrm rot="0">
              <a:off x="0" y="2023731"/>
              <a:ext cx="19998814" cy="5310496"/>
            </a:xfrm>
            <a:prstGeom prst="rect">
              <a:avLst/>
            </a:prstGeom>
          </p:spPr>
          <p:txBody>
            <a:bodyPr anchor="t" rtlCol="false" tIns="0" lIns="0" bIns="0" rIns="0">
              <a:spAutoFit/>
            </a:bodyPr>
            <a:lstStyle/>
            <a:p>
              <a:pPr>
                <a:lnSpc>
                  <a:spcPts val="15400"/>
                </a:lnSpc>
              </a:pPr>
              <a:r>
                <a:rPr lang="en-US" sz="14000">
                  <a:solidFill>
                    <a:srgbClr val="FFFFFF"/>
                  </a:solidFill>
                  <a:latin typeface="Poppins Medium Bold"/>
                </a:rPr>
                <a:t>Perkembangan</a:t>
              </a:r>
            </a:p>
            <a:p>
              <a:pPr>
                <a:lnSpc>
                  <a:spcPts val="15400"/>
                </a:lnSpc>
              </a:pPr>
              <a:r>
                <a:rPr lang="en-US" sz="14000">
                  <a:solidFill>
                    <a:srgbClr val="FFFFFF"/>
                  </a:solidFill>
                  <a:latin typeface="Poppins Medium Bold"/>
                </a:rPr>
                <a:t>Teknologi</a:t>
              </a:r>
            </a:p>
          </p:txBody>
        </p:sp>
        <p:sp>
          <p:nvSpPr>
            <p:cNvPr name="TextBox 6" id="6"/>
            <p:cNvSpPr txBox="true"/>
            <p:nvPr/>
          </p:nvSpPr>
          <p:spPr>
            <a:xfrm rot="0">
              <a:off x="0" y="7996612"/>
              <a:ext cx="19998814" cy="622613"/>
            </a:xfrm>
            <a:prstGeom prst="rect">
              <a:avLst/>
            </a:prstGeom>
          </p:spPr>
          <p:txBody>
            <a:bodyPr anchor="t" rtlCol="false" tIns="0" lIns="0" bIns="0" rIns="0">
              <a:spAutoFit/>
            </a:bodyPr>
            <a:lstStyle/>
            <a:p>
              <a:pPr>
                <a:lnSpc>
                  <a:spcPts val="3919"/>
                </a:lnSpc>
              </a:pPr>
              <a:r>
                <a:rPr lang="en-US" sz="2799" spc="55">
                  <a:solidFill>
                    <a:srgbClr val="FFFFFF"/>
                  </a:solidFill>
                  <a:latin typeface="Poppins Medium"/>
                </a:rPr>
                <a:t>Dampak positif dan negatif dari teknologi</a:t>
              </a:r>
            </a:p>
          </p:txBody>
        </p:sp>
      </p:grpSp>
      <p:sp>
        <p:nvSpPr>
          <p:cNvPr name="Freeform 7" id="7"/>
          <p:cNvSpPr/>
          <p:nvPr/>
        </p:nvSpPr>
        <p:spPr>
          <a:xfrm flipH="false" flipV="false" rot="0">
            <a:off x="8120896" y="-716402"/>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6613130" y="1328132"/>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grpSp>
        <p:nvGrpSpPr>
          <p:cNvPr name="Group 3" id="3"/>
          <p:cNvGrpSpPr/>
          <p:nvPr/>
        </p:nvGrpSpPr>
        <p:grpSpPr>
          <a:xfrm rot="0">
            <a:off x="1638300" y="1694119"/>
            <a:ext cx="6077873" cy="2565040"/>
            <a:chOff x="0" y="0"/>
            <a:chExt cx="8103830" cy="3420053"/>
          </a:xfrm>
        </p:grpSpPr>
        <p:sp>
          <p:nvSpPr>
            <p:cNvPr name="TextBox 4" id="4"/>
            <p:cNvSpPr txBox="true"/>
            <p:nvPr/>
          </p:nvSpPr>
          <p:spPr>
            <a:xfrm rot="0">
              <a:off x="0" y="2800928"/>
              <a:ext cx="8103830" cy="619125"/>
            </a:xfrm>
            <a:prstGeom prst="rect">
              <a:avLst/>
            </a:prstGeom>
          </p:spPr>
          <p:txBody>
            <a:bodyPr anchor="t" rtlCol="false" tIns="0" lIns="0" bIns="0" rIns="0">
              <a:spAutoFit/>
            </a:bodyPr>
            <a:lstStyle/>
            <a:p>
              <a:pPr>
                <a:lnSpc>
                  <a:spcPts val="3600"/>
                </a:lnSpc>
              </a:pPr>
              <a:r>
                <a:rPr lang="en-US" sz="3000">
                  <a:solidFill>
                    <a:srgbClr val="FFFFFF"/>
                  </a:solidFill>
                  <a:latin typeface="Poppins Medium"/>
                </a:rPr>
                <a:t>Yang Perlu Anda Ketahui</a:t>
              </a:r>
            </a:p>
          </p:txBody>
        </p:sp>
        <p:sp>
          <p:nvSpPr>
            <p:cNvPr name="TextBox 5" id="5"/>
            <p:cNvSpPr txBox="true"/>
            <p:nvPr/>
          </p:nvSpPr>
          <p:spPr>
            <a:xfrm rot="0">
              <a:off x="0" y="0"/>
              <a:ext cx="8103830" cy="1688990"/>
            </a:xfrm>
            <a:prstGeom prst="rect">
              <a:avLst/>
            </a:prstGeom>
          </p:spPr>
          <p:txBody>
            <a:bodyPr anchor="t" rtlCol="false" tIns="0" lIns="0" bIns="0" rIns="0">
              <a:spAutoFit/>
            </a:bodyPr>
            <a:lstStyle/>
            <a:p>
              <a:pPr>
                <a:lnSpc>
                  <a:spcPts val="9990"/>
                </a:lnSpc>
              </a:pPr>
              <a:r>
                <a:rPr lang="en-US" sz="8325">
                  <a:solidFill>
                    <a:srgbClr val="FFFFFF"/>
                  </a:solidFill>
                  <a:latin typeface="Poppins Medium Bold"/>
                </a:rPr>
                <a:t>Penjelasan</a:t>
              </a:r>
            </a:p>
          </p:txBody>
        </p:sp>
      </p:grpSp>
      <p:sp>
        <p:nvSpPr>
          <p:cNvPr name="TextBox 6" id="6"/>
          <p:cNvSpPr txBox="true"/>
          <p:nvPr/>
        </p:nvSpPr>
        <p:spPr>
          <a:xfrm rot="0">
            <a:off x="9144000" y="2119630"/>
            <a:ext cx="8356924" cy="4180840"/>
          </a:xfrm>
          <a:prstGeom prst="rect">
            <a:avLst/>
          </a:prstGeom>
        </p:spPr>
        <p:txBody>
          <a:bodyPr anchor="t" rtlCol="false" tIns="0" lIns="0" bIns="0" rIns="0">
            <a:spAutoFit/>
          </a:bodyPr>
          <a:lstStyle/>
          <a:p>
            <a:pPr algn="ctr">
              <a:lnSpc>
                <a:spcPts val="4759"/>
              </a:lnSpc>
            </a:pPr>
            <a:r>
              <a:rPr lang="en-US" sz="3399">
                <a:solidFill>
                  <a:srgbClr val="FFFFFF"/>
                </a:solidFill>
                <a:latin typeface="Nunito"/>
              </a:rPr>
              <a:t>Edukasi mengenai dampak positif dan negatif dari teknologi adalah penting untuk memahami implikasi penerapan teknologi dalam kehidupan sehari-hari. Berikut adalah beberapa contoh dampak positif dan negatif dari teknologi, serta beberapa contoh alat pintar (smart devices):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618120" y="7566362"/>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sp>
        <p:nvSpPr>
          <p:cNvPr name="TextBox 3" id="3"/>
          <p:cNvSpPr txBox="true"/>
          <p:nvPr/>
        </p:nvSpPr>
        <p:spPr>
          <a:xfrm rot="0">
            <a:off x="1111871" y="1124260"/>
            <a:ext cx="16064259" cy="7981329"/>
          </a:xfrm>
          <a:prstGeom prst="rect">
            <a:avLst/>
          </a:prstGeom>
        </p:spPr>
        <p:txBody>
          <a:bodyPr anchor="t" rtlCol="false" tIns="0" lIns="0" bIns="0" rIns="0">
            <a:spAutoFit/>
          </a:bodyPr>
          <a:lstStyle/>
          <a:p>
            <a:pPr>
              <a:lnSpc>
                <a:spcPts val="4200"/>
              </a:lnSpc>
            </a:pPr>
            <a:r>
              <a:rPr lang="en-US" sz="3000">
                <a:solidFill>
                  <a:srgbClr val="FFFFFF"/>
                </a:solidFill>
                <a:latin typeface="Nunito"/>
              </a:rPr>
              <a:t>Dampak Positif Teknologi:</a:t>
            </a:r>
          </a:p>
          <a:p>
            <a:pPr marL="647700" indent="-323850" lvl="1">
              <a:lnSpc>
                <a:spcPts val="4200"/>
              </a:lnSpc>
              <a:buFont typeface="Arial"/>
              <a:buChar char="•"/>
            </a:pPr>
            <a:r>
              <a:rPr lang="en-US" sz="3000">
                <a:solidFill>
                  <a:srgbClr val="FFFFFF"/>
                </a:solidFill>
                <a:latin typeface="Nunito"/>
              </a:rPr>
              <a:t>Kemudahan Akses Informasi: Teknologi memungkinkan akses mudah dan cepat ke berbagai informasi melalui internet, membuka peluang belajar dan mengakses pengetahuan dari seluruh dunia.</a:t>
            </a:r>
          </a:p>
          <a:p>
            <a:pPr marL="647700" indent="-323850" lvl="1">
              <a:lnSpc>
                <a:spcPts val="4200"/>
              </a:lnSpc>
              <a:buFont typeface="Arial"/>
              <a:buChar char="•"/>
            </a:pPr>
            <a:r>
              <a:rPr lang="en-US" sz="3000">
                <a:solidFill>
                  <a:srgbClr val="FFFFFF"/>
                </a:solidFill>
                <a:latin typeface="Nunito"/>
              </a:rPr>
              <a:t>Efisiensi dan Produktivitas: Penggunaan teknologi di tempat kerja, seperti perangkat lunak, robotik, dan otomatisasi, meningkatkan efisiensi dan produktivitas, mengurangi biaya dan waktu.</a:t>
            </a:r>
          </a:p>
          <a:p>
            <a:pPr marL="647700" indent="-323850" lvl="1">
              <a:lnSpc>
                <a:spcPts val="4200"/>
              </a:lnSpc>
              <a:buFont typeface="Arial"/>
              <a:buChar char="•"/>
            </a:pPr>
            <a:r>
              <a:rPr lang="en-US" sz="3000">
                <a:solidFill>
                  <a:srgbClr val="FFFFFF"/>
                </a:solidFill>
                <a:latin typeface="Nunito"/>
              </a:rPr>
              <a:t>Kesehatan dan Perawatan Medis:</a:t>
            </a:r>
            <a:r>
              <a:rPr lang="en-US" sz="3000">
                <a:solidFill>
                  <a:srgbClr val="FFFFFF"/>
                </a:solidFill>
                <a:latin typeface="Nunito"/>
              </a:rPr>
              <a:t> Teknologi medis canggih dan alat-alat pintar membantu diagnosis lebih akurat dan pengobatan yang lebih efektif, meningkatkan kualitas hidup dan harapan hidup manusia.</a:t>
            </a:r>
          </a:p>
          <a:p>
            <a:pPr marL="647700" indent="-323850" lvl="1">
              <a:lnSpc>
                <a:spcPts val="4200"/>
              </a:lnSpc>
              <a:buFont typeface="Arial"/>
              <a:buChar char="•"/>
            </a:pPr>
            <a:r>
              <a:rPr lang="en-US" sz="3000">
                <a:solidFill>
                  <a:srgbClr val="FFFFFF"/>
                </a:solidFill>
                <a:latin typeface="Nunito"/>
              </a:rPr>
              <a:t>Komunikasi Global: Teknologi komunikasi, seperti ponsel pintar dan aplikasi pesan instan, memungkinkan kita untuk berkomunikasi dengan orang di seluruh dunia secara instan.</a:t>
            </a:r>
          </a:p>
          <a:p>
            <a:pPr marL="647700" indent="-323850" lvl="1">
              <a:lnSpc>
                <a:spcPts val="4200"/>
              </a:lnSpc>
              <a:buFont typeface="Arial"/>
              <a:buChar char="•"/>
            </a:pPr>
            <a:r>
              <a:rPr lang="en-US" sz="3000">
                <a:solidFill>
                  <a:srgbClr val="FFFFFF"/>
                </a:solidFill>
                <a:latin typeface="Nunito"/>
              </a:rPr>
              <a:t>Keamanan dan Perlindungan: Teknologi keamanan dan pemantauan, seperti kamera CCTV dan sistem keamanan pintar, membantu meningkatkan keamanan lingkungan kita.</a:t>
            </a:r>
          </a:p>
          <a:p>
            <a:pPr>
              <a:lnSpc>
                <a:spcPts val="420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6585397">
            <a:off x="213064" y="7699145"/>
            <a:ext cx="2525842" cy="2603961"/>
          </a:xfrm>
          <a:custGeom>
            <a:avLst/>
            <a:gdLst/>
            <a:ahLst/>
            <a:cxnLst/>
            <a:rect r="r" b="b" t="t" l="l"/>
            <a:pathLst>
              <a:path h="2603961" w="2525842">
                <a:moveTo>
                  <a:pt x="0" y="0"/>
                </a:moveTo>
                <a:lnTo>
                  <a:pt x="2525842" y="0"/>
                </a:lnTo>
                <a:lnTo>
                  <a:pt x="2525842" y="2603961"/>
                </a:lnTo>
                <a:lnTo>
                  <a:pt x="0" y="2603961"/>
                </a:lnTo>
                <a:lnTo>
                  <a:pt x="0" y="0"/>
                </a:lnTo>
                <a:close/>
              </a:path>
            </a:pathLst>
          </a:custGeom>
          <a:blipFill>
            <a:blip r:embed="rId2"/>
            <a:stretch>
              <a:fillRect l="0" t="0" r="0" b="0"/>
            </a:stretch>
          </a:blipFill>
        </p:spPr>
      </p:sp>
      <p:sp>
        <p:nvSpPr>
          <p:cNvPr name="Freeform 3" id="3"/>
          <p:cNvSpPr/>
          <p:nvPr/>
        </p:nvSpPr>
        <p:spPr>
          <a:xfrm flipH="true" flipV="false" rot="64222">
            <a:off x="14758614" y="319252"/>
            <a:ext cx="3028686" cy="2513809"/>
          </a:xfrm>
          <a:custGeom>
            <a:avLst/>
            <a:gdLst/>
            <a:ahLst/>
            <a:cxnLst/>
            <a:rect r="r" b="b" t="t" l="l"/>
            <a:pathLst>
              <a:path h="2513809" w="3028686">
                <a:moveTo>
                  <a:pt x="3028686" y="0"/>
                </a:moveTo>
                <a:lnTo>
                  <a:pt x="0" y="0"/>
                </a:lnTo>
                <a:lnTo>
                  <a:pt x="0" y="2513809"/>
                </a:lnTo>
                <a:lnTo>
                  <a:pt x="3028686" y="2513809"/>
                </a:lnTo>
                <a:lnTo>
                  <a:pt x="3028686" y="0"/>
                </a:lnTo>
                <a:close/>
              </a:path>
            </a:pathLst>
          </a:custGeom>
          <a:blipFill>
            <a:blip r:embed="rId3"/>
            <a:stretch>
              <a:fillRect l="0" t="0" r="0" b="0"/>
            </a:stretch>
          </a:blipFill>
        </p:spPr>
      </p:sp>
      <p:sp>
        <p:nvSpPr>
          <p:cNvPr name="TextBox 4" id="4"/>
          <p:cNvSpPr txBox="true"/>
          <p:nvPr/>
        </p:nvSpPr>
        <p:spPr>
          <a:xfrm rot="0">
            <a:off x="1255110" y="1285875"/>
            <a:ext cx="15827357" cy="7715251"/>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Dampak</a:t>
            </a:r>
            <a:r>
              <a:rPr lang="en-US" sz="3399">
                <a:solidFill>
                  <a:srgbClr val="FFFFFF"/>
                </a:solidFill>
                <a:latin typeface="Nunito"/>
              </a:rPr>
              <a:t> Negatif Teknologi:</a:t>
            </a:r>
          </a:p>
          <a:p>
            <a:pPr algn="ctr" marL="734059" indent="-367030" lvl="1">
              <a:lnSpc>
                <a:spcPts val="4079"/>
              </a:lnSpc>
              <a:buFont typeface="Arial"/>
              <a:buChar char="•"/>
            </a:pPr>
            <a:r>
              <a:rPr lang="en-US" sz="3399">
                <a:solidFill>
                  <a:srgbClr val="FFFFFF"/>
                </a:solidFill>
                <a:latin typeface="Nunito"/>
              </a:rPr>
              <a:t>Penggantian Tenaga Kerja: Otomatisasi dan robotika dapat menggantikan pekerjaan manusia dalam beberapa sektor, meningkatkan tingkat pengangguran.</a:t>
            </a:r>
          </a:p>
          <a:p>
            <a:pPr algn="ctr" marL="734059" indent="-367030" lvl="1">
              <a:lnSpc>
                <a:spcPts val="4079"/>
              </a:lnSpc>
              <a:buFont typeface="Arial"/>
              <a:buChar char="•"/>
            </a:pPr>
            <a:r>
              <a:rPr lang="en-US" sz="3399">
                <a:solidFill>
                  <a:srgbClr val="FFFFFF"/>
                </a:solidFill>
                <a:latin typeface="Nunito"/>
              </a:rPr>
              <a:t>Kesenjangan Digital: Akses terbatas atau kurangnya pemahaman teknologi dapat menciptakan kesenjangan antara mereka yang memiliki akses dan yang tidak.</a:t>
            </a:r>
          </a:p>
          <a:p>
            <a:pPr algn="ctr" marL="734059" indent="-367030" lvl="1">
              <a:lnSpc>
                <a:spcPts val="4079"/>
              </a:lnSpc>
              <a:buFont typeface="Arial"/>
              <a:buChar char="•"/>
            </a:pPr>
            <a:r>
              <a:rPr lang="en-US" sz="3399">
                <a:solidFill>
                  <a:srgbClr val="FFFFFF"/>
                </a:solidFill>
                <a:latin typeface="Nunito"/>
              </a:rPr>
              <a:t>Ketergantungan Teknologi: Ketergantungan yang berlebihan pada teknologi dapat menyebabkan masalah kesehatan mental, seperti kecanduan media sosial dan gangguan tidur.</a:t>
            </a:r>
          </a:p>
          <a:p>
            <a:pPr algn="ctr" marL="734059" indent="-367030" lvl="1">
              <a:lnSpc>
                <a:spcPts val="4079"/>
              </a:lnSpc>
              <a:buFont typeface="Arial"/>
              <a:buChar char="•"/>
            </a:pPr>
            <a:r>
              <a:rPr lang="en-US" sz="3399">
                <a:solidFill>
                  <a:srgbClr val="FFFFFF"/>
                </a:solidFill>
                <a:latin typeface="Nunito"/>
              </a:rPr>
              <a:t>Masalah Keamanan dan Privasi: Kemajuan teknologi juga membawa risiko terkait keamanan siber dan pelanggaran privasi data.</a:t>
            </a:r>
          </a:p>
          <a:p>
            <a:pPr algn="ctr" marL="734059" indent="-367030" lvl="1">
              <a:lnSpc>
                <a:spcPts val="4079"/>
              </a:lnSpc>
              <a:buFont typeface="Arial"/>
              <a:buChar char="•"/>
            </a:pPr>
            <a:r>
              <a:rPr lang="en-US" sz="3399">
                <a:solidFill>
                  <a:srgbClr val="FFFFFF"/>
                </a:solidFill>
                <a:latin typeface="Nunito"/>
              </a:rPr>
              <a:t>Dampak Lingkungan: Penggunaan energi yang tinggi oleh teknologi dan produksi limbah elektronik dapat berdampak negatif pada lingkungan.</a:t>
            </a:r>
          </a:p>
          <a:p>
            <a:pPr algn="ctr">
              <a:lnSpc>
                <a:spcPts val="407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1285875"/>
            <a:ext cx="11646135" cy="7715251"/>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Contoh Alat Pintar (Smart Devices):</a:t>
            </a:r>
          </a:p>
          <a:p>
            <a:pPr algn="ctr">
              <a:lnSpc>
                <a:spcPts val="4079"/>
              </a:lnSpc>
            </a:pPr>
          </a:p>
          <a:p>
            <a:pPr algn="ctr" marL="734059" indent="-367030" lvl="1">
              <a:lnSpc>
                <a:spcPts val="4079"/>
              </a:lnSpc>
              <a:buFont typeface="Arial"/>
              <a:buChar char="•"/>
            </a:pPr>
            <a:r>
              <a:rPr lang="en-US" sz="3399">
                <a:solidFill>
                  <a:srgbClr val="FFFFFF"/>
                </a:solidFill>
                <a:latin typeface="Nunito"/>
              </a:rPr>
              <a:t>Smartphone: Perangkat pintar yang memiliki berbagai fitur, seperti telepon, kamera, pemutar musik, peta, akses internet, dan aplikasi lainnya.</a:t>
            </a:r>
          </a:p>
          <a:p>
            <a:pPr algn="ctr" marL="734059" indent="-367030" lvl="1">
              <a:lnSpc>
                <a:spcPts val="4079"/>
              </a:lnSpc>
              <a:buFont typeface="Arial"/>
              <a:buChar char="•"/>
            </a:pPr>
            <a:r>
              <a:rPr lang="en-US" sz="3399">
                <a:solidFill>
                  <a:srgbClr val="FFFFFF"/>
                </a:solidFill>
                <a:latin typeface="Nunito"/>
              </a:rPr>
              <a:t>Smartwatch: Jam tangan pintar yang dilengkapi dengan fitur kesehatan, notifikasi, dan akses ke aplikasi.</a:t>
            </a:r>
          </a:p>
          <a:p>
            <a:pPr algn="ctr" marL="734059" indent="-367030" lvl="1">
              <a:lnSpc>
                <a:spcPts val="4079"/>
              </a:lnSpc>
              <a:buFont typeface="Arial"/>
              <a:buChar char="•"/>
            </a:pPr>
            <a:r>
              <a:rPr lang="en-US" sz="3399">
                <a:solidFill>
                  <a:srgbClr val="FFFFFF"/>
                </a:solidFill>
                <a:latin typeface="Nunito"/>
              </a:rPr>
              <a:t>Smart TV: Televisi pintar yang terhubung ke internet dan mendukung aplikasi streaming, menghadirkan pengalaman hiburan yang lebih interaktif.</a:t>
            </a:r>
          </a:p>
          <a:p>
            <a:pPr algn="ctr" marL="734059" indent="-367030" lvl="1">
              <a:lnSpc>
                <a:spcPts val="4079"/>
              </a:lnSpc>
              <a:buFont typeface="Arial"/>
              <a:buChar char="•"/>
            </a:pPr>
            <a:r>
              <a:rPr lang="en-US" sz="3399">
                <a:solidFill>
                  <a:srgbClr val="FFFFFF"/>
                </a:solidFill>
                <a:latin typeface="Nunito"/>
              </a:rPr>
              <a:t>Smart Speaker: Perangkat pintar yang dilengkapi dengan asisten suara, seperti Amazon Echo atau Google Home, yang dapat menjawab pertanyaan, memutar musik, dan mengontrol perangkat lain di rumah.</a:t>
            </a:r>
          </a:p>
          <a:p>
            <a:pPr algn="ctr">
              <a:lnSpc>
                <a:spcPts val="4079"/>
              </a:lnSpc>
            </a:pP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33500" y="4920320"/>
            <a:ext cx="5172523" cy="3956980"/>
          </a:xfrm>
          <a:custGeom>
            <a:avLst/>
            <a:gdLst/>
            <a:ahLst/>
            <a:cxnLst/>
            <a:rect r="r" b="b" t="t" l="l"/>
            <a:pathLst>
              <a:path h="3956980" w="5172523">
                <a:moveTo>
                  <a:pt x="0" y="0"/>
                </a:moveTo>
                <a:lnTo>
                  <a:pt x="5172523" y="0"/>
                </a:lnTo>
                <a:lnTo>
                  <a:pt x="5172523" y="3956980"/>
                </a:lnTo>
                <a:lnTo>
                  <a:pt x="0" y="3956980"/>
                </a:lnTo>
                <a:lnTo>
                  <a:pt x="0" y="0"/>
                </a:lnTo>
                <a:close/>
              </a:path>
            </a:pathLst>
          </a:custGeom>
          <a:blipFill>
            <a:blip r:embed="rId2"/>
            <a:stretch>
              <a:fillRect l="0" t="0" r="0" b="0"/>
            </a:stretch>
          </a:blipFill>
        </p:spPr>
      </p:sp>
      <p:sp>
        <p:nvSpPr>
          <p:cNvPr name="TextBox 3" id="3"/>
          <p:cNvSpPr txBox="true"/>
          <p:nvPr/>
        </p:nvSpPr>
        <p:spPr>
          <a:xfrm rot="0">
            <a:off x="3320933" y="2705099"/>
            <a:ext cx="11646135" cy="6172201"/>
          </a:xfrm>
          <a:prstGeom prst="rect">
            <a:avLst/>
          </a:prstGeom>
        </p:spPr>
        <p:txBody>
          <a:bodyPr anchor="t" rtlCol="false" tIns="0" lIns="0" bIns="0" rIns="0">
            <a:spAutoFit/>
          </a:bodyPr>
          <a:lstStyle/>
          <a:p>
            <a:pPr algn="ctr">
              <a:lnSpc>
                <a:spcPts val="4079"/>
              </a:lnSpc>
            </a:pPr>
            <a:r>
              <a:rPr lang="en-US" sz="3399">
                <a:solidFill>
                  <a:srgbClr val="FFFFFF"/>
                </a:solidFill>
                <a:latin typeface="Nunito"/>
              </a:rPr>
              <a:t>Penting untuk terus meningkatkan pemahaman dan kesadaran mengenai dampak teknologi agar dapat memanfaatkannya secara bertanggung jawab dan mengatasi masalah yang mungkin timbul. Pembelajaran dan pendidikan mengenai teknologi harus mencakup aspek positif dan negatifnya untuk membentuk masyarakat yang cerdas dan bijaksana dalam menghadapi tantangan teknologi modern.</a:t>
            </a:r>
          </a:p>
          <a:p>
            <a:pPr algn="ctr">
              <a:lnSpc>
                <a:spcPts val="4079"/>
              </a:lnSpc>
            </a:pPr>
          </a:p>
          <a:p>
            <a:pPr algn="ctr">
              <a:lnSpc>
                <a:spcPts val="4079"/>
              </a:lnSpc>
            </a:pPr>
          </a:p>
          <a:p>
            <a:pPr algn="ctr">
              <a:lnSpc>
                <a:spcPts val="4079"/>
              </a:lnSpc>
            </a:pPr>
          </a:p>
          <a:p>
            <a:pPr algn="ctr">
              <a:lnSpc>
                <a:spcPts val="4079"/>
              </a:lnSpc>
            </a:pPr>
          </a:p>
        </p:txBody>
      </p:sp>
      <p:sp>
        <p:nvSpPr>
          <p:cNvPr name="Freeform 4" id="4"/>
          <p:cNvSpPr/>
          <p:nvPr/>
        </p:nvSpPr>
        <p:spPr>
          <a:xfrm flipH="false" flipV="false" rot="-479821">
            <a:off x="15520716" y="1619948"/>
            <a:ext cx="3477167" cy="2886049"/>
          </a:xfrm>
          <a:custGeom>
            <a:avLst/>
            <a:gdLst/>
            <a:ahLst/>
            <a:cxnLst/>
            <a:rect r="r" b="b" t="t" l="l"/>
            <a:pathLst>
              <a:path h="2886049" w="3477167">
                <a:moveTo>
                  <a:pt x="0" y="0"/>
                </a:moveTo>
                <a:lnTo>
                  <a:pt x="3477168" y="0"/>
                </a:lnTo>
                <a:lnTo>
                  <a:pt x="3477168" y="2886049"/>
                </a:lnTo>
                <a:lnTo>
                  <a:pt x="0" y="2886049"/>
                </a:lnTo>
                <a:lnTo>
                  <a:pt x="0" y="0"/>
                </a:lnTo>
                <a:close/>
              </a:path>
            </a:pathLst>
          </a:custGeom>
          <a:blipFill>
            <a:blip r:embed="rId3"/>
            <a:stretch>
              <a:fillRect l="0" t="0" r="0" b="0"/>
            </a:stretch>
          </a:blipFill>
        </p:spPr>
      </p:sp>
      <p:sp>
        <p:nvSpPr>
          <p:cNvPr name="TextBox 5" id="5"/>
          <p:cNvSpPr txBox="true"/>
          <p:nvPr/>
        </p:nvSpPr>
        <p:spPr>
          <a:xfrm rot="0">
            <a:off x="3975919" y="1028700"/>
            <a:ext cx="10336162" cy="1371600"/>
          </a:xfrm>
          <a:prstGeom prst="rect">
            <a:avLst/>
          </a:prstGeom>
        </p:spPr>
        <p:txBody>
          <a:bodyPr anchor="t" rtlCol="false" tIns="0" lIns="0" bIns="0" rIns="0">
            <a:spAutoFit/>
          </a:bodyPr>
          <a:lstStyle/>
          <a:p>
            <a:pPr algn="ctr">
              <a:lnSpc>
                <a:spcPts val="10800"/>
              </a:lnSpc>
            </a:pPr>
            <a:r>
              <a:rPr lang="en-US" sz="9000">
                <a:solidFill>
                  <a:srgbClr val="FFFFFF"/>
                </a:solidFill>
                <a:latin typeface="Poppins Medium Bold"/>
              </a:rPr>
              <a:t>Kesimpulan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39388" y="6186546"/>
            <a:ext cx="10336162" cy="2456455"/>
            <a:chOff x="0" y="0"/>
            <a:chExt cx="13781550" cy="3275273"/>
          </a:xfrm>
        </p:grpSpPr>
        <p:sp>
          <p:nvSpPr>
            <p:cNvPr name="TextBox 3" id="3"/>
            <p:cNvSpPr txBox="true"/>
            <p:nvPr/>
          </p:nvSpPr>
          <p:spPr>
            <a:xfrm rot="0">
              <a:off x="0" y="2843584"/>
              <a:ext cx="13781550" cy="431690"/>
            </a:xfrm>
            <a:prstGeom prst="rect">
              <a:avLst/>
            </a:prstGeom>
          </p:spPr>
          <p:txBody>
            <a:bodyPr anchor="t" rtlCol="false" tIns="0" lIns="0" bIns="0" rIns="0">
              <a:spAutoFit/>
            </a:bodyPr>
            <a:lstStyle/>
            <a:p>
              <a:pPr>
                <a:lnSpc>
                  <a:spcPts val="2610"/>
                </a:lnSpc>
              </a:pPr>
              <a:r>
                <a:rPr lang="en-US" sz="2175">
                  <a:solidFill>
                    <a:srgbClr val="10B5BF"/>
                  </a:solidFill>
                  <a:latin typeface="Poppins Medium"/>
                </a:rPr>
                <a:t>Apabila ada pertanyaan silakan bertanya melalui Komunitas BSmart </a:t>
              </a:r>
            </a:p>
          </p:txBody>
        </p:sp>
        <p:sp>
          <p:nvSpPr>
            <p:cNvPr name="TextBox 4" id="4"/>
            <p:cNvSpPr txBox="true"/>
            <p:nvPr/>
          </p:nvSpPr>
          <p:spPr>
            <a:xfrm rot="0">
              <a:off x="0" y="0"/>
              <a:ext cx="13781550" cy="18288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Terima Kasih</a:t>
              </a:r>
            </a:p>
          </p:txBody>
        </p:sp>
      </p:grpSp>
      <p:sp>
        <p:nvSpPr>
          <p:cNvPr name="Freeform 5" id="5"/>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6" id="6"/>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DAFpv9GxjOo</dc:identifier>
  <dcterms:modified xsi:type="dcterms:W3CDTF">2011-08-01T06:04:30Z</dcterms:modified>
  <cp:revision>1</cp:revision>
  <dc:title>Presentasi Teknologi 5G Elemen 3D Biru</dc:title>
</cp:coreProperties>
</file>

<file path=docProps/thumbnail.jpeg>
</file>